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Slab Medium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Medium-bold.fntdata"/><Relationship Id="rId25" Type="http://schemas.openxmlformats.org/officeDocument/2006/relationships/font" Target="fonts/RobotoSlab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dc39af0e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dc39af0e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0ba1a55f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0ba1a55f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0ba1a55f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0ba1a55f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1c4c5a1c9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1c4c5a1c9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0ba1a55f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0ba1a55f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c4c5a1c9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1c4c5a1c9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c4c5a1c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c4c5a1c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1c4c5a1c9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1c4c5a1c9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c4c5a1c9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c4c5a1c9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dc39af0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dc39af0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1c4c5a1c9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1c4c5a1c9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Mahsa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1c4c5a1c9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1c4c5a1c9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0ba1a55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0ba1a55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 (Process / Models)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1c4c5a1c9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1c4c5a1c9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 (Algorithm Background)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10200" y="556925"/>
            <a:ext cx="79236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/>
              <a:t>Advancing the Use of Machine Learning in the Development of Useable Tree-Ring-Based Reconstruction of Streamflow</a:t>
            </a:r>
            <a:endParaRPr b="1" i="1" sz="24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680302" y="2488538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FF00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Madi Brake, </a:t>
            </a:r>
            <a:r>
              <a:rPr lang="en" sz="1550">
                <a:solidFill>
                  <a:srgbClr val="FFFF00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Spencer </a:t>
            </a:r>
            <a:r>
              <a:rPr lang="en" sz="1550">
                <a:solidFill>
                  <a:srgbClr val="FFFF00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Livingston, and </a:t>
            </a:r>
            <a:r>
              <a:rPr lang="en" sz="1550">
                <a:solidFill>
                  <a:srgbClr val="FFFF00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Mahsa Mirzakhani </a:t>
            </a:r>
            <a:endParaRPr sz="1550">
              <a:solidFill>
                <a:srgbClr val="FFFF00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75" y="2923325"/>
            <a:ext cx="1598858" cy="19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680302" y="2014313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50">
                <a:solidFill>
                  <a:schemeClr val="accent5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A Study of the Tennessee River Valley</a:t>
            </a:r>
            <a:endParaRPr i="1" sz="1750">
              <a:solidFill>
                <a:schemeClr val="accent5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20150" y="236700"/>
            <a:ext cx="2429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000">
                <a:solidFill>
                  <a:srgbClr val="FFFF00"/>
                </a:solidFill>
              </a:rPr>
              <a:t>SLR vs </a:t>
            </a:r>
            <a:r>
              <a:rPr b="1" i="1" lang="en" sz="2000">
                <a:solidFill>
                  <a:srgbClr val="FFFF00"/>
                </a:solidFill>
              </a:rPr>
              <a:t>ML</a:t>
            </a:r>
            <a:r>
              <a:rPr b="1" i="1" lang="en" sz="2000">
                <a:solidFill>
                  <a:srgbClr val="FFFF00"/>
                </a:solidFill>
              </a:rPr>
              <a:t> Results</a:t>
            </a:r>
            <a:endParaRPr b="1" i="1" sz="2000">
              <a:solidFill>
                <a:srgbClr val="FFFF00"/>
              </a:solidFill>
            </a:endParaRPr>
          </a:p>
        </p:txBody>
      </p:sp>
      <p:grpSp>
        <p:nvGrpSpPr>
          <p:cNvPr id="198" name="Google Shape;198;p22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99" name="Google Shape;199;p22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5" name="Google Shape;205;p22"/>
          <p:cNvSpPr txBox="1"/>
          <p:nvPr>
            <p:ph type="title"/>
          </p:nvPr>
        </p:nvSpPr>
        <p:spPr>
          <a:xfrm>
            <a:off x="470775" y="1091400"/>
            <a:ext cx="4848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Table: Comparative Performance of Machine Learning Techniques Versus Stepwise Linear Regression for Streamflow Reconstruction (JJAS) Skill Statistics (365-2005 AD) in the Tennessee River Valley </a:t>
            </a:r>
            <a:r>
              <a:rPr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t/>
            </a:r>
            <a:endParaRPr sz="117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5" y="1804900"/>
            <a:ext cx="5327574" cy="8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>
            <p:ph type="title"/>
          </p:nvPr>
        </p:nvSpPr>
        <p:spPr>
          <a:xfrm>
            <a:off x="515974" y="3233975"/>
            <a:ext cx="55968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Figure: J</a:t>
            </a:r>
            <a:r>
              <a:rPr lang="en" sz="11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JAS streamflow reconstructions </a:t>
            </a:r>
            <a:r>
              <a:rPr i="1" lang="en" sz="11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lang="en" sz="11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 Holston Gauge, (b) Little TN Gauge, and (c) Valley Gauge – SLR vs RF during instrumental period in the Tennessee River Valley.</a:t>
            </a:r>
            <a:endParaRPr i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t/>
            </a:r>
            <a:endParaRPr sz="117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076" y="236700"/>
            <a:ext cx="2789999" cy="388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3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214" name="Google Shape;214;p23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625" y="136120"/>
            <a:ext cx="5826074" cy="4233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>
            <p:ph type="title"/>
          </p:nvPr>
        </p:nvSpPr>
        <p:spPr>
          <a:xfrm>
            <a:off x="249625" y="274075"/>
            <a:ext cx="2093400" cy="14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JJAS streamflow reconstructions </a:t>
            </a:r>
            <a:r>
              <a:rPr i="1" lang="en" sz="10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lang="en" sz="10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 Holston Gauge, (b) Little TN Gauge, and (c) Valley Gauge – SLR vs RF from 365-2005 AD in the Tennessee River Valley.</a:t>
            </a:r>
            <a:endParaRPr b="1" i="1" sz="197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311700" y="1176300"/>
            <a:ext cx="79797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Machine learning methods, particularly Random Forest performed much better than </a:t>
            </a:r>
            <a:r>
              <a:rPr lang="en">
                <a:solidFill>
                  <a:schemeClr val="lt1"/>
                </a:solidFill>
              </a:rPr>
              <a:t>traditional</a:t>
            </a:r>
            <a:r>
              <a:rPr lang="en">
                <a:solidFill>
                  <a:schemeClr val="lt1"/>
                </a:solidFill>
              </a:rPr>
              <a:t> SLR methods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Performed best in summer months where tree growth is strongest and most rainfall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499675"/>
            <a:ext cx="4434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000">
                <a:solidFill>
                  <a:srgbClr val="FFFF00"/>
                </a:solidFill>
              </a:rPr>
              <a:t>Analysis of Results </a:t>
            </a:r>
            <a:endParaRPr b="1" i="1" sz="2000">
              <a:solidFill>
                <a:srgbClr val="FFFF00"/>
              </a:solidFill>
            </a:endParaRPr>
          </a:p>
        </p:txBody>
      </p:sp>
      <p:grpSp>
        <p:nvGrpSpPr>
          <p:cNvPr id="228" name="Google Shape;228;p24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229" name="Google Shape;229;p24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234875" y="226525"/>
            <a:ext cx="4410000" cy="3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Streamflow reconstructions can be used to inform water resource management decisions by providing insights into past hydrological and climate conditions. 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Stakeholders involved with this project, including Tennessee Valley Authority, will utilize this research to:</a:t>
            </a:r>
            <a:endParaRPr sz="13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Have longer and more complete streamflow records within the Tennessee Valley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B</a:t>
            </a:r>
            <a:r>
              <a:rPr lang="en" sz="1200">
                <a:solidFill>
                  <a:schemeClr val="lt1"/>
                </a:solidFill>
              </a:rPr>
              <a:t>etter optimize water resource allocation and resilience planning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Evaluate the variability of water availability in a historical context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Utilize ML in summer streamflow reconstructions for highly skilled results as compared to regression based modeling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40" name="Google Shape;240;p25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241" name="Google Shape;241;p25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75" y="470113"/>
            <a:ext cx="3801975" cy="320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Thank you! </a:t>
            </a:r>
            <a:endParaRPr b="1" i="1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Questions?</a:t>
            </a:r>
            <a:endParaRPr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76300"/>
            <a:ext cx="85206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[1] Anderson, S.; Ogle, R.; Tootle, G.; Oubeidillah, A. Tree-Ring Reconstructions of Streamflow for the Tennessee Valley. Hydrology 2019, 6, 34. https://doi.org/10.3390/hydrology6020034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[2] Blasing, T.J.; Duvick, D.N.; West, D.C. Dendroclimatic calibration and verification using regionally averaged and single station precipitation data. Tree-Ring Bull. 1981, 41, 37–43.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[3] Edward R. Cook et al., Old World megadroughts and pluvials during the Common Era.Sci. Adv.1,e1500561(2015).DOI:10.1126/sciadv.1500561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[4] D.M. Meko, C.A. Woodhouse, K. Morino, Dendrochronology and links to streamflow, Journal of Hydrology, Volumes 412–413, 2012, Pages 200-209, ISSN 0022- 1694, https://doi.org/10.1016/j.jhydrol.2010.11.041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[5] Formetta, G.; Tootle, G.; Bertoldi, G. Streamflow Reconstructions Using Tree-Ring Based Paleo Proxies for the Upper Adige River Basin (Italy). Hydrology 2022, 9, 8. https://doi.org/10.3390/hydrology9010008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[6] Ho, M., Lall, U., and Cook, E. R. (2016), Can a paleodrought record be used to reconstruct streamflow?: A case study for the Missouri River Basin, Water Resour. Res., 52, 5195–5212, doi:10.1002/2015WR018444.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[7] Robeson, S. M., Maxwell, J. T., &amp; Ficklin, D. L. (2020). Bias correction of paleoclimatic reconstructions: A new look at 1,200+ years of Upper Colorado River flow. Geophysical Research Letters, 47, e2019GL086689. https://doi.org/10.1029/2019GL086689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[8] Ramírez Molina, A. A., Bezak, N., Tootle, G., Wang, C., &amp; Gong, J. (2023). Machine-Learning-Based Precipitation Reconstructions: A Study on Slovenia’s Sava River Basin. Hydrology, 10(11), 207.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311700" y="568500"/>
            <a:ext cx="1829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000">
                <a:solidFill>
                  <a:srgbClr val="FFFF00"/>
                </a:solidFill>
              </a:rPr>
              <a:t>References</a:t>
            </a:r>
            <a:endParaRPr b="1" i="1"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151900" y="1007950"/>
            <a:ext cx="4453800" cy="27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Introduction </a:t>
            </a:r>
            <a:r>
              <a:rPr lang="en" sz="1700">
                <a:solidFill>
                  <a:schemeClr val="lt1"/>
                </a:solidFill>
              </a:rPr>
              <a:t>&amp; Background</a:t>
            </a:r>
            <a:endParaRPr sz="1700">
              <a:solidFill>
                <a:schemeClr val="lt1"/>
              </a:solidFill>
              <a:highlight>
                <a:srgbClr val="FFFF00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Use-Inspired Problem Statement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Material &amp; Methods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lphaLcPeriod"/>
            </a:pPr>
            <a:r>
              <a:rPr lang="en" sz="1700">
                <a:solidFill>
                  <a:schemeClr val="lt1"/>
                </a:solidFill>
              </a:rPr>
              <a:t>Traditional SLR Methods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lphaLcPeriod"/>
            </a:pPr>
            <a:r>
              <a:rPr lang="en" sz="1700">
                <a:solidFill>
                  <a:schemeClr val="lt1"/>
                </a:solidFill>
              </a:rPr>
              <a:t>ML Methods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lphaLcPeriod"/>
            </a:pPr>
            <a:r>
              <a:rPr lang="en" sz="1700">
                <a:solidFill>
                  <a:schemeClr val="lt1"/>
                </a:solidFill>
              </a:rPr>
              <a:t>Evaluation &amp; Performance Metrics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Results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Discussion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Broader Impacts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564625" y="302650"/>
            <a:ext cx="5400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>
                <a:solidFill>
                  <a:srgbClr val="FFFF00"/>
                </a:solidFill>
              </a:rPr>
              <a:t>Presentation Outline</a:t>
            </a:r>
            <a:endParaRPr b="1" i="1">
              <a:solidFill>
                <a:srgbClr val="FFFF00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92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07075" y="444375"/>
            <a:ext cx="4802400" cy="403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Observed streamflow data can be missing, or incomplete.</a:t>
            </a:r>
            <a:endParaRPr sz="16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Data indicative of variation of water availability over time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Flood control and energy production sectors utilize this data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Tree Rings can be a proxy (long temporal extent) to reconstruct historical data</a:t>
            </a:r>
            <a:endParaRPr sz="16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Dendroclimatic reconstructions place modern climatic events in a long-term context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Limited research in SE US due to limited unimpaired stream gauges (infrastructure) and limited seasonal correlation with tree rings (dry winters)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75" y="582175"/>
            <a:ext cx="3936899" cy="2967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5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03" name="Google Shape;103;p15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" name="Google Shape;109;p15"/>
          <p:cNvSpPr txBox="1"/>
          <p:nvPr/>
        </p:nvSpPr>
        <p:spPr>
          <a:xfrm>
            <a:off x="4964175" y="3471575"/>
            <a:ext cx="3728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Tennessee Valley Archive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543925" y="465950"/>
            <a:ext cx="8218800" cy="370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 streamflow records hinder long-term trend analysis and accurate reconstructions.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AI/ML techniques haven't been fully explored for streamflow reconstruction.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Extend historical streamflow records, provide past water availability information, and assist water management decisions in the Tennessee River Valley domain.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 AI/ML/DL models with traditional methods for streamflow reconstruction in the Tennessee Valley watershed using tree-ring based proxies.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16" name="Google Shape;116;p16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178800" y="904225"/>
            <a:ext cx="4037400" cy="313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Streamflow data for 11 gauges within the Tennessee Valley were obtained from USGS (Anderson et al., 2019)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For this </a:t>
            </a:r>
            <a:r>
              <a:rPr lang="en" sz="1200">
                <a:solidFill>
                  <a:schemeClr val="lt1"/>
                </a:solidFill>
              </a:rPr>
              <a:t>study</a:t>
            </a:r>
            <a:r>
              <a:rPr lang="en" sz="1200">
                <a:solidFill>
                  <a:schemeClr val="lt1"/>
                </a:solidFill>
              </a:rPr>
              <a:t>, only USGS gauge stations with complete and records were used (no gaps)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These stations provided monthly cumulative flow data in million cubic meters (MCM)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Seasonal volumes were computed on an annual timescale: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Summer (June-September, denoted JJAS)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Winter (December-March, denoted DJFM)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Annual (January-December, denoted annual)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95400" y="519375"/>
            <a:ext cx="3604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8956"/>
              <a:buNone/>
            </a:pPr>
            <a:r>
              <a:rPr b="1" i="1" lang="en" sz="2022">
                <a:solidFill>
                  <a:srgbClr val="FFFF00"/>
                </a:solidFill>
              </a:rPr>
              <a:t>USGS Gauge Streamflow Data</a:t>
            </a:r>
            <a:endParaRPr b="1" i="1" sz="2022">
              <a:solidFill>
                <a:srgbClr val="FFFF00"/>
              </a:solidFill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625" y="1663074"/>
            <a:ext cx="3358801" cy="2574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17"/>
          <p:cNvSpPr txBox="1"/>
          <p:nvPr/>
        </p:nvSpPr>
        <p:spPr>
          <a:xfrm>
            <a:off x="5456625" y="4195875"/>
            <a:ext cx="2456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Anderson et al., 2019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" name="Google Shape;130;p17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31" name="Google Shape;131;p17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169" y="291825"/>
            <a:ext cx="2349568" cy="19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156500" y="1182725"/>
            <a:ext cx="4707000" cy="3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NADA provides self-calibrating Palmer Drought Severity Index (scPDSI) grid points.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scPDSI values range from -4 to 4  for each year.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scPDSI points cover a 450-kilometer radius around the centroid of the studied stream gauges.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Robust temporal extent reaches back to 365 AD thanks to tree-ring chronologies.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</a:endParaRPr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373750" y="528300"/>
            <a:ext cx="400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800">
                <a:solidFill>
                  <a:srgbClr val="FFFF00"/>
                </a:solidFill>
              </a:rPr>
              <a:t>scPDSI Grid Points</a:t>
            </a:r>
            <a:endParaRPr b="1" i="1" sz="1800">
              <a:solidFill>
                <a:srgbClr val="FFFF00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10223" l="27470" r="24919" t="11553"/>
          <a:stretch/>
        </p:blipFill>
        <p:spPr>
          <a:xfrm>
            <a:off x="5124600" y="320550"/>
            <a:ext cx="3868549" cy="38134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5" name="Google Shape;145;p18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46" name="Google Shape;146;p18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1700" y="719550"/>
            <a:ext cx="9603000" cy="41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FFFF00"/>
                </a:solidFill>
              </a:rPr>
              <a:t>Strict Pre-screening of scPDSI Cells</a:t>
            </a:r>
            <a:endParaRPr b="1" sz="1400">
              <a:solidFill>
                <a:srgbClr val="FFFF00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Eliminate those with correlations to observed streamflow below 99%.</a:t>
            </a:r>
            <a:endParaRPr sz="1400">
              <a:solidFill>
                <a:schemeClr val="lt1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Ensure stable correlations throughout the overlapping period of record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FFFF00"/>
                </a:solidFill>
              </a:rPr>
              <a:t>Predictors and Predictand for SLR</a:t>
            </a:r>
            <a:endParaRPr b="1" sz="1400">
              <a:solidFill>
                <a:srgbClr val="FFFF00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Predictors: Pre-screened scPDSI cells (independent variables).</a:t>
            </a:r>
            <a:endParaRPr sz="1400">
              <a:solidFill>
                <a:schemeClr val="lt1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Predictand: Observed streamflow (dependent variable).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FFFF00"/>
                </a:solidFill>
              </a:rPr>
              <a:t>Stepwise Linear Regression (SLR)</a:t>
            </a:r>
            <a:endParaRPr b="1" sz="1400">
              <a:solidFill>
                <a:srgbClr val="FFFF00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Employ both forward and backward SLR techniques for reconstruction.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Bias Correction</a:t>
            </a:r>
            <a:endParaRPr b="1" sz="1400">
              <a:solidFill>
                <a:srgbClr val="FFFF00"/>
              </a:solidFill>
            </a:endParaRPr>
          </a:p>
          <a:p>
            <a:pPr indent="-3175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Apply quantile mapping bias correction to each SLR-generated streamflow vector.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463975" y="170950"/>
            <a:ext cx="2962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000">
                <a:solidFill>
                  <a:srgbClr val="FFFF00"/>
                </a:solidFill>
              </a:rPr>
              <a:t>Traditional Methods</a:t>
            </a:r>
            <a:endParaRPr b="1" i="1" sz="2000">
              <a:solidFill>
                <a:srgbClr val="FFFF00"/>
              </a:solidFill>
            </a:endParaRPr>
          </a:p>
        </p:txBody>
      </p:sp>
      <p:grpSp>
        <p:nvGrpSpPr>
          <p:cNvPr id="158" name="Google Shape;158;p19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59" name="Google Shape;159;p19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150450" y="772550"/>
            <a:ext cx="4032900" cy="403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Using the platform RapidMiner Studio, processes were developed to train and test the learning algorithms on the following data: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Observed summer streamflow (JJAS) for three of the eleven USGS gauge sites:</a:t>
            </a:r>
            <a:endParaRPr sz="1200">
              <a:solidFill>
                <a:schemeClr val="lt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SF Holston</a:t>
            </a:r>
            <a:endParaRPr sz="1200">
              <a:solidFill>
                <a:schemeClr val="lt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Little TN</a:t>
            </a:r>
            <a:endParaRPr sz="1200">
              <a:solidFill>
                <a:schemeClr val="lt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Valley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All gridded scPDSI data within a 450-kilometer radius (249 cells)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The performance of these three ML models, RF, GLM, and DL, were evaluated using 40-, 5-, and 10-fold cross-validations, respectively. 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R² and RMSE used as performance evaluation metrics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436050" y="246825"/>
            <a:ext cx="346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000">
                <a:solidFill>
                  <a:srgbClr val="FFFF00"/>
                </a:solidFill>
              </a:rPr>
              <a:t>ML Methods - Models</a:t>
            </a:r>
            <a:endParaRPr b="1" i="1" sz="2000">
              <a:solidFill>
                <a:srgbClr val="FFFF00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50" y="772550"/>
            <a:ext cx="4671450" cy="28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4183350" y="3617475"/>
            <a:ext cx="3728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RapidMiner ML process diagram for RF, GLM, and DL streamflow reconstructions.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260200" y="709300"/>
            <a:ext cx="8661300" cy="403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4"/>
                </a:highlight>
              </a:rPr>
              <a:t>Our Research:</a:t>
            </a:r>
            <a:endParaRPr b="1" sz="12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AI/ML streamflow reconstruction methods employed using the no-code platform, RapidMiner Studio. </a:t>
            </a:r>
            <a:endParaRPr sz="11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For each gauge, the instrumental record and 450-km radius scPDSI values will be utilized for training and cross-validation. </a:t>
            </a:r>
            <a:endParaRPr sz="10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The ML algorithms used to reconstruct streamflow at each of the 11 gauges will include:</a:t>
            </a:r>
            <a:endParaRPr sz="11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Generalized Linear Model (GLM) </a:t>
            </a:r>
            <a:endParaRPr sz="1000">
              <a:solidFill>
                <a:schemeClr val="lt1"/>
              </a:solidFill>
            </a:endParaRPr>
          </a:p>
          <a:p>
            <a:pPr indent="-2921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</a:pPr>
            <a:r>
              <a:rPr lang="en" sz="1000">
                <a:solidFill>
                  <a:schemeClr val="lt1"/>
                </a:solidFill>
              </a:rPr>
              <a:t>Extends regression to allow for variables to have distribution other than normal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Random Forest (RF)</a:t>
            </a:r>
            <a:endParaRPr sz="1000">
              <a:solidFill>
                <a:schemeClr val="lt1"/>
              </a:solidFill>
            </a:endParaRPr>
          </a:p>
          <a:p>
            <a:pPr indent="-2921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</a:pPr>
            <a:r>
              <a:rPr lang="en" sz="1000">
                <a:solidFill>
                  <a:schemeClr val="lt1"/>
                </a:solidFill>
              </a:rPr>
              <a:t>Constructs multiple decision trees, splitting nodes randomly to increase diversity among trees in the model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Deep Learning (DL)</a:t>
            </a:r>
            <a:endParaRPr sz="1000">
              <a:solidFill>
                <a:schemeClr val="lt1"/>
              </a:solidFill>
            </a:endParaRPr>
          </a:p>
          <a:p>
            <a:pPr indent="-2921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</a:pPr>
            <a:r>
              <a:rPr lang="en" sz="1000">
                <a:solidFill>
                  <a:schemeClr val="lt1"/>
                </a:solidFill>
              </a:rPr>
              <a:t>Unsupervised</a:t>
            </a:r>
            <a:r>
              <a:rPr lang="en" sz="1000">
                <a:solidFill>
                  <a:schemeClr val="lt1"/>
                </a:solidFill>
              </a:rPr>
              <a:t> learning method. Uses backpropagation to </a:t>
            </a:r>
            <a:r>
              <a:rPr lang="en" sz="1000">
                <a:solidFill>
                  <a:schemeClr val="lt1"/>
                </a:solidFill>
              </a:rPr>
              <a:t>propagate</a:t>
            </a:r>
            <a:r>
              <a:rPr lang="en" sz="1000">
                <a:solidFill>
                  <a:schemeClr val="lt1"/>
                </a:solidFill>
              </a:rPr>
              <a:t> errors back to the input from the output to update weights of the models and minimize loss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311700" y="201050"/>
            <a:ext cx="2884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499"/>
              <a:buNone/>
            </a:pPr>
            <a:r>
              <a:rPr b="1" i="1" lang="en" sz="2000">
                <a:solidFill>
                  <a:srgbClr val="FFFF00"/>
                </a:solidFill>
              </a:rPr>
              <a:t>ML Methods - Algorithms</a:t>
            </a:r>
            <a:endParaRPr b="1" i="1" sz="2000">
              <a:solidFill>
                <a:srgbClr val="FFFF00"/>
              </a:solidFill>
            </a:endParaRPr>
          </a:p>
        </p:txBody>
      </p:sp>
      <p:grpSp>
        <p:nvGrpSpPr>
          <p:cNvPr id="186" name="Google Shape;186;p21"/>
          <p:cNvGrpSpPr/>
          <p:nvPr/>
        </p:nvGrpSpPr>
        <p:grpSpPr>
          <a:xfrm>
            <a:off x="0" y="4475175"/>
            <a:ext cx="9144000" cy="668400"/>
            <a:chOff x="0" y="4475175"/>
            <a:chExt cx="9144000" cy="668400"/>
          </a:xfrm>
        </p:grpSpPr>
        <p:sp>
          <p:nvSpPr>
            <p:cNvPr id="187" name="Google Shape;187;p21"/>
            <p:cNvSpPr/>
            <p:nvPr/>
          </p:nvSpPr>
          <p:spPr>
            <a:xfrm>
              <a:off x="0" y="4475175"/>
              <a:ext cx="1395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&amp; Background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395900" y="4475175"/>
              <a:ext cx="23772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Use-Inspired Problem Statement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3773100" y="4475175"/>
              <a:ext cx="1690800" cy="668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Material &amp; Methods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5422675" y="4475175"/>
              <a:ext cx="11154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65382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7841100" y="4475175"/>
              <a:ext cx="1302900" cy="668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Broader Impacts</a:t>
              </a:r>
              <a:endParaRPr b="1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